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EC0E0A-5A98-4116-9C46-12A661CFFBA1}" type="datetimeFigureOut">
              <a:rPr lang="en-GB" smtClean="0"/>
              <a:t>08/01/2023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74462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EC0E0A-5A98-4116-9C46-12A661CFFBA1}" type="datetimeFigureOut">
              <a:rPr lang="en-GB" smtClean="0"/>
              <a:t>08/01/2023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1596256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EC0E0A-5A98-4116-9C46-12A661CFFBA1}" type="datetimeFigureOut">
              <a:rPr lang="en-GB" smtClean="0"/>
              <a:t>08/01/2023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299328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EC0E0A-5A98-4116-9C46-12A661CFFBA1}" type="datetimeFigureOut">
              <a:rPr lang="en-GB" smtClean="0"/>
              <a:t>08/01/2023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1069586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EC0E0A-5A98-4116-9C46-12A661CFFBA1}" type="datetimeFigureOut">
              <a:rPr lang="en-GB" smtClean="0"/>
              <a:t>08/01/2023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39623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EC0E0A-5A98-4116-9C46-12A661CFFBA1}" type="datetimeFigureOut">
              <a:rPr lang="en-GB" smtClean="0"/>
              <a:t>08/01/2023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4139523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EC0E0A-5A98-4116-9C46-12A661CFFBA1}" type="datetimeFigureOut">
              <a:rPr lang="en-GB" smtClean="0"/>
              <a:t>08/01/2023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924190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EC0E0A-5A98-4116-9C46-12A661CFFBA1}" type="datetimeFigureOut">
              <a:rPr lang="en-GB" smtClean="0"/>
              <a:t>08/01/2023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183254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EC0E0A-5A98-4116-9C46-12A661CFFBA1}" type="datetimeFigureOut">
              <a:rPr lang="en-GB" smtClean="0"/>
              <a:t>08/01/2023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770347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EC0E0A-5A98-4116-9C46-12A661CFFBA1}" type="datetimeFigureOut">
              <a:rPr lang="en-GB" smtClean="0"/>
              <a:t>08/01/2023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337937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EC0E0A-5A98-4116-9C46-12A661CFFBA1}" type="datetimeFigureOut">
              <a:rPr lang="en-GB" smtClean="0"/>
              <a:t>08/01/2023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A7E076-9FC8-4CFD-BA4E-BC882E3EC11E}" type="slidenum">
              <a:rPr lang="en-GB" smtClean="0"/>
              <a:t>‹#›</a:t>
            </a:fld>
            <a:endParaRPr lang="en-GB"/>
          </a:p>
        </p:txBody>
      </p:sp>
    </p:spTree>
    <p:extLst>
      <p:ext uri="{BB962C8B-B14F-4D97-AF65-F5344CB8AC3E}">
        <p14:creationId xmlns:p14="http://schemas.microsoft.com/office/powerpoint/2010/main" val="322149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C0E0A-5A98-4116-9C46-12A661CFFBA1}" type="datetimeFigureOut">
              <a:rPr lang="en-GB" smtClean="0"/>
              <a:t>08/01/2023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7E076-9FC8-4CFD-BA4E-BC882E3EC11E}" type="slidenum">
              <a:rPr lang="en-GB" smtClean="0"/>
              <a:t>‹#›</a:t>
            </a:fld>
            <a:endParaRPr lang="en-GB"/>
          </a:p>
        </p:txBody>
      </p:sp>
    </p:spTree>
    <p:extLst>
      <p:ext uri="{BB962C8B-B14F-4D97-AF65-F5344CB8AC3E}">
        <p14:creationId xmlns:p14="http://schemas.microsoft.com/office/powerpoint/2010/main" val="2384900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149779" y="2160272"/>
            <a:ext cx="4531206" cy="2339611"/>
          </a:xfrm>
          <a:prstGeom prst="rect">
            <a:avLst/>
          </a:prstGeom>
        </p:spPr>
      </p:pic>
      <p:sp>
        <p:nvSpPr>
          <p:cNvPr id="5" name="TextBox 4"/>
          <p:cNvSpPr txBox="1"/>
          <p:nvPr/>
        </p:nvSpPr>
        <p:spPr>
          <a:xfrm>
            <a:off x="143691" y="176208"/>
            <a:ext cx="3553098" cy="3054682"/>
          </a:xfrm>
          <a:prstGeom prst="rect">
            <a:avLst/>
          </a:prstGeom>
          <a:solidFill>
            <a:schemeClr val="accent4">
              <a:lumMod val="40000"/>
              <a:lumOff val="60000"/>
            </a:schemeClr>
          </a:solidFill>
        </p:spPr>
        <p:txBody>
          <a:bodyPr wrap="square" rtlCol="0">
            <a:spAutoFit/>
          </a:bodyPr>
          <a:lstStyle/>
          <a:p>
            <a:r>
              <a:rPr lang="en-GB" sz="1400" b="1" dirty="0" smtClean="0"/>
              <a:t>Jamming</a:t>
            </a:r>
          </a:p>
          <a:p>
            <a:r>
              <a:rPr lang="en-GB" sz="1400" b="1" dirty="0" smtClean="0"/>
              <a:t>This is used for practising at leisure!</a:t>
            </a:r>
          </a:p>
          <a:p>
            <a:r>
              <a:rPr lang="en-GB" sz="1400" dirty="0" smtClean="0"/>
              <a:t>Our </a:t>
            </a:r>
            <a:r>
              <a:rPr lang="en-GB" sz="1400" dirty="0"/>
              <a:t>only timer-free game, Jamming gives players the choice over the tables they practise and whether to include multiplication, division or both. It's perfect for building up confidence on the tables of your choice, at your own pace.</a:t>
            </a:r>
          </a:p>
          <a:p>
            <a:r>
              <a:rPr lang="en-GB" sz="1400" dirty="0" smtClean="0"/>
              <a:t>Player </a:t>
            </a:r>
            <a:r>
              <a:rPr lang="en-GB" sz="1400" dirty="0"/>
              <a:t>chooses which table(s) to practise</a:t>
            </a:r>
          </a:p>
          <a:p>
            <a:r>
              <a:rPr lang="en-GB" sz="1400" dirty="0">
                <a:solidFill>
                  <a:srgbClr val="FF0000"/>
                </a:solidFill>
              </a:rPr>
              <a:t>4 coins per correct answer for multiplication-only or division-only; 8 coins for multiplication </a:t>
            </a:r>
            <a:r>
              <a:rPr lang="en-GB" sz="1400" i="1" dirty="0">
                <a:solidFill>
                  <a:srgbClr val="FF0000"/>
                </a:solidFill>
              </a:rPr>
              <a:t>and</a:t>
            </a:r>
            <a:r>
              <a:rPr lang="en-GB" sz="1400" dirty="0">
                <a:solidFill>
                  <a:srgbClr val="FF0000"/>
                </a:solidFill>
              </a:rPr>
              <a:t> division questions </a:t>
            </a:r>
            <a:r>
              <a:rPr lang="en-GB" sz="1400" dirty="0" smtClean="0">
                <a:solidFill>
                  <a:srgbClr val="FF0000"/>
                </a:solidFill>
              </a:rPr>
              <a:t>together 10</a:t>
            </a:r>
            <a:r>
              <a:rPr lang="en-GB" sz="1400" dirty="0">
                <a:solidFill>
                  <a:srgbClr val="FF0000"/>
                </a:solidFill>
              </a:rPr>
              <a:t>, 20 or 30 questions to answer</a:t>
            </a:r>
          </a:p>
          <a:p>
            <a:endParaRPr lang="en-GB" sz="1050" dirty="0"/>
          </a:p>
        </p:txBody>
      </p:sp>
      <p:sp>
        <p:nvSpPr>
          <p:cNvPr id="6" name="TextBox 5"/>
          <p:cNvSpPr txBox="1"/>
          <p:nvPr/>
        </p:nvSpPr>
        <p:spPr>
          <a:xfrm>
            <a:off x="3931262" y="105278"/>
            <a:ext cx="4968240" cy="1938992"/>
          </a:xfrm>
          <a:prstGeom prst="rect">
            <a:avLst/>
          </a:prstGeom>
          <a:solidFill>
            <a:schemeClr val="accent4">
              <a:lumMod val="40000"/>
              <a:lumOff val="60000"/>
            </a:schemeClr>
          </a:solidFill>
        </p:spPr>
        <p:txBody>
          <a:bodyPr wrap="square" rtlCol="0">
            <a:spAutoFit/>
          </a:bodyPr>
          <a:lstStyle/>
          <a:p>
            <a:r>
              <a:rPr lang="en-GB" sz="1200" b="1" dirty="0" smtClean="0"/>
              <a:t>Gig </a:t>
            </a:r>
          </a:p>
          <a:p>
            <a:r>
              <a:rPr lang="en-GB" sz="1200" b="1" dirty="0" smtClean="0"/>
              <a:t>This is used as an assessment tool for teachers!</a:t>
            </a:r>
          </a:p>
          <a:p>
            <a:r>
              <a:rPr lang="en-GB" sz="1200" dirty="0" smtClean="0"/>
              <a:t>Gigs </a:t>
            </a:r>
            <a:r>
              <a:rPr lang="en-GB" sz="1200" dirty="0"/>
              <a:t>give pupils and their teachers a way to check overall performance each month. It's a good idea for pupils to play a Gig early in their TTRS journey so that you have a </a:t>
            </a:r>
            <a:r>
              <a:rPr lang="en-GB" sz="1200" b="1" dirty="0"/>
              <a:t>baseline</a:t>
            </a:r>
            <a:r>
              <a:rPr lang="en-GB" sz="1200" dirty="0"/>
              <a:t>. Once played, it becomes unavailable until the 1st of the next month.</a:t>
            </a:r>
          </a:p>
          <a:p>
            <a:r>
              <a:rPr lang="en-GB" sz="1200" dirty="0" smtClean="0"/>
              <a:t>100 </a:t>
            </a:r>
            <a:r>
              <a:rPr lang="en-GB" sz="1200" dirty="0"/>
              <a:t>questions starting with the 10 times table, then the 2s, 5s, 3s, 4s, 6s, 7s, 8s, 9s, 11s and 12s.</a:t>
            </a:r>
          </a:p>
          <a:p>
            <a:r>
              <a:rPr lang="en-GB" sz="1200" dirty="0"/>
              <a:t>5 minute time limit</a:t>
            </a:r>
          </a:p>
          <a:p>
            <a:r>
              <a:rPr lang="en-GB" sz="1200" dirty="0">
                <a:solidFill>
                  <a:srgbClr val="FF0000"/>
                </a:solidFill>
              </a:rPr>
              <a:t>10 coins per correct answer </a:t>
            </a:r>
          </a:p>
        </p:txBody>
      </p:sp>
      <p:sp>
        <p:nvSpPr>
          <p:cNvPr id="7" name="TextBox 6"/>
          <p:cNvSpPr txBox="1"/>
          <p:nvPr/>
        </p:nvSpPr>
        <p:spPr>
          <a:xfrm>
            <a:off x="8934994" y="1122363"/>
            <a:ext cx="3217818" cy="3108543"/>
          </a:xfrm>
          <a:prstGeom prst="rect">
            <a:avLst/>
          </a:prstGeom>
          <a:solidFill>
            <a:schemeClr val="accent4">
              <a:lumMod val="20000"/>
              <a:lumOff val="80000"/>
            </a:schemeClr>
          </a:solidFill>
          <a:ln w="57150">
            <a:solidFill>
              <a:schemeClr val="tx1"/>
            </a:solidFill>
          </a:ln>
        </p:spPr>
        <p:txBody>
          <a:bodyPr wrap="square" rtlCol="0">
            <a:spAutoFit/>
          </a:bodyPr>
          <a:lstStyle/>
          <a:p>
            <a:r>
              <a:rPr lang="en-GB" sz="1400" b="1" dirty="0" smtClean="0"/>
              <a:t>Garage </a:t>
            </a:r>
          </a:p>
          <a:p>
            <a:r>
              <a:rPr lang="en-GB" sz="1400" b="1" dirty="0" smtClean="0"/>
              <a:t>This is where we want children to be playing the most!</a:t>
            </a:r>
            <a:endParaRPr lang="en-GB" sz="1400" b="1" dirty="0"/>
          </a:p>
          <a:p>
            <a:r>
              <a:rPr lang="en-GB" sz="1400" dirty="0"/>
              <a:t>The Garage is the best place for mastering individual tables as it's highly rewarding (10 coins per correct answer) and very carefully personalises the questions for each player in every game. Teachers can turn certain tables off if required but it's rarely </a:t>
            </a:r>
            <a:r>
              <a:rPr lang="en-GB" sz="1400" dirty="0" smtClean="0"/>
              <a:t>recommended. Our </a:t>
            </a:r>
            <a:r>
              <a:rPr lang="en-GB" sz="1400" dirty="0"/>
              <a:t>algorithm adapts the questions every game for every player</a:t>
            </a:r>
          </a:p>
          <a:p>
            <a:r>
              <a:rPr lang="en-GB" sz="1400" dirty="0">
                <a:solidFill>
                  <a:srgbClr val="FF0000"/>
                </a:solidFill>
              </a:rPr>
              <a:t>10 coins per correct answer</a:t>
            </a:r>
          </a:p>
          <a:p>
            <a:r>
              <a:rPr lang="en-GB" sz="1400" dirty="0"/>
              <a:t>1, 2 or 3 minute </a:t>
            </a:r>
            <a:r>
              <a:rPr lang="en-GB" sz="1400" dirty="0" smtClean="0"/>
              <a:t>games</a:t>
            </a:r>
            <a:endParaRPr lang="en-GB" sz="1400" dirty="0"/>
          </a:p>
        </p:txBody>
      </p:sp>
      <p:sp>
        <p:nvSpPr>
          <p:cNvPr id="8" name="TextBox 7"/>
          <p:cNvSpPr txBox="1"/>
          <p:nvPr/>
        </p:nvSpPr>
        <p:spPr>
          <a:xfrm>
            <a:off x="344446" y="3557462"/>
            <a:ext cx="3649408" cy="2893100"/>
          </a:xfrm>
          <a:prstGeom prst="rect">
            <a:avLst/>
          </a:prstGeom>
          <a:solidFill>
            <a:schemeClr val="accent4">
              <a:lumMod val="40000"/>
              <a:lumOff val="60000"/>
            </a:schemeClr>
          </a:solidFill>
        </p:spPr>
        <p:txBody>
          <a:bodyPr wrap="square" rtlCol="0">
            <a:spAutoFit/>
          </a:bodyPr>
          <a:lstStyle/>
          <a:p>
            <a:r>
              <a:rPr lang="en-GB" sz="1600" b="1" dirty="0" smtClean="0"/>
              <a:t>Studio</a:t>
            </a:r>
          </a:p>
          <a:p>
            <a:r>
              <a:rPr lang="en-GB" sz="1600" b="1" dirty="0" smtClean="0"/>
              <a:t>This is where they set their Rock Status!</a:t>
            </a:r>
            <a:endParaRPr lang="en-GB" sz="1600" b="1" dirty="0"/>
          </a:p>
          <a:p>
            <a:r>
              <a:rPr lang="en-GB" sz="1600" dirty="0"/>
              <a:t>The Studio is the place to go to set a Studio Speed and get a Rock Status. The Studio Speed is the average of their most recent 10 Studio games (so until they've played 10 times there will be no Studio Speed).</a:t>
            </a:r>
          </a:p>
          <a:p>
            <a:r>
              <a:rPr lang="en-GB" sz="1600" dirty="0" smtClean="0"/>
              <a:t>All </a:t>
            </a:r>
            <a:r>
              <a:rPr lang="en-GB" sz="1600" dirty="0"/>
              <a:t>tables up to 12×12</a:t>
            </a:r>
          </a:p>
          <a:p>
            <a:r>
              <a:rPr lang="en-GB" sz="1600" dirty="0">
                <a:solidFill>
                  <a:srgbClr val="FF0000"/>
                </a:solidFill>
              </a:rPr>
              <a:t>1 coin per correct answer</a:t>
            </a:r>
          </a:p>
          <a:p>
            <a:r>
              <a:rPr lang="en-GB" sz="1600" dirty="0"/>
              <a:t>1 minute games</a:t>
            </a:r>
          </a:p>
        </p:txBody>
      </p:sp>
      <p:sp>
        <p:nvSpPr>
          <p:cNvPr id="9" name="TextBox 8"/>
          <p:cNvSpPr txBox="1"/>
          <p:nvPr/>
        </p:nvSpPr>
        <p:spPr>
          <a:xfrm>
            <a:off x="4575209" y="4615885"/>
            <a:ext cx="5808045" cy="2031325"/>
          </a:xfrm>
          <a:prstGeom prst="rect">
            <a:avLst/>
          </a:prstGeom>
          <a:solidFill>
            <a:schemeClr val="accent4">
              <a:lumMod val="20000"/>
              <a:lumOff val="80000"/>
            </a:schemeClr>
          </a:solidFill>
          <a:ln w="57150">
            <a:solidFill>
              <a:schemeClr val="tx1"/>
            </a:solidFill>
          </a:ln>
        </p:spPr>
        <p:txBody>
          <a:bodyPr wrap="square" rtlCol="0">
            <a:spAutoFit/>
          </a:bodyPr>
          <a:lstStyle/>
          <a:p>
            <a:r>
              <a:rPr lang="en-GB" sz="1400" b="1" dirty="0" err="1" smtClean="0"/>
              <a:t>Soundcheck</a:t>
            </a:r>
            <a:endParaRPr lang="en-GB" sz="1400" b="1" dirty="0"/>
          </a:p>
          <a:p>
            <a:r>
              <a:rPr lang="en-GB" sz="1400" b="1" dirty="0" smtClean="0"/>
              <a:t>This is where we want children to practise for their multiplication check!</a:t>
            </a:r>
            <a:endParaRPr lang="en-GB" sz="1400" b="1" dirty="0"/>
          </a:p>
          <a:p>
            <a:r>
              <a:rPr lang="en-GB" sz="1400" dirty="0"/>
              <a:t>When pupils play </a:t>
            </a:r>
            <a:r>
              <a:rPr lang="en-GB" sz="1400" dirty="0" err="1"/>
              <a:t>Soundcheck</a:t>
            </a:r>
            <a:r>
              <a:rPr lang="en-GB" sz="1400" dirty="0"/>
              <a:t>, they are asked 25 questions, each with a 6-second time limit. The questions are multiplication only and evenly weighted in terms of difficulty each time they play - exactly the same as the UK government's 'Multiplication Tables Check'.</a:t>
            </a:r>
          </a:p>
          <a:p>
            <a:r>
              <a:rPr lang="en-GB" sz="1400" dirty="0" smtClean="0"/>
              <a:t>All </a:t>
            </a:r>
            <a:r>
              <a:rPr lang="en-GB" sz="1400" dirty="0"/>
              <a:t>tables up to 12×12</a:t>
            </a:r>
          </a:p>
          <a:p>
            <a:r>
              <a:rPr lang="en-GB" sz="1400" dirty="0">
                <a:solidFill>
                  <a:srgbClr val="FF0000"/>
                </a:solidFill>
              </a:rPr>
              <a:t>5 coins per correct answer</a:t>
            </a:r>
          </a:p>
          <a:p>
            <a:r>
              <a:rPr lang="en-GB" sz="1400" dirty="0"/>
              <a:t>25 questions, 6-second time limit for each question</a:t>
            </a:r>
          </a:p>
        </p:txBody>
      </p:sp>
    </p:spTree>
    <p:extLst>
      <p:ext uri="{BB962C8B-B14F-4D97-AF65-F5344CB8AC3E}">
        <p14:creationId xmlns:p14="http://schemas.microsoft.com/office/powerpoint/2010/main" val="3173653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77947" y="2798309"/>
            <a:ext cx="5705475" cy="1000125"/>
          </a:xfrm>
          <a:prstGeom prst="rect">
            <a:avLst/>
          </a:prstGeom>
        </p:spPr>
      </p:pic>
      <p:sp>
        <p:nvSpPr>
          <p:cNvPr id="5" name="TextBox 4"/>
          <p:cNvSpPr txBox="1"/>
          <p:nvPr/>
        </p:nvSpPr>
        <p:spPr>
          <a:xfrm>
            <a:off x="3696789" y="3536824"/>
            <a:ext cx="4441371" cy="523220"/>
          </a:xfrm>
          <a:prstGeom prst="rect">
            <a:avLst/>
          </a:prstGeom>
          <a:noFill/>
        </p:spPr>
        <p:txBody>
          <a:bodyPr wrap="square" rtlCol="0">
            <a:spAutoFit/>
          </a:bodyPr>
          <a:lstStyle/>
          <a:p>
            <a:pPr algn="ctr"/>
            <a:r>
              <a:rPr lang="en-GB" sz="2800" b="1" dirty="0" smtClean="0">
                <a:latin typeface="Letter-join Plus 40" panose="02000505000000020003" pitchFamily="50" charset="0"/>
              </a:rPr>
              <a:t>Multiplayer Games</a:t>
            </a:r>
            <a:endParaRPr lang="en-GB" sz="2800" b="1" dirty="0">
              <a:latin typeface="Letter-join Plus 40" panose="02000505000000020003" pitchFamily="50" charset="0"/>
            </a:endParaRPr>
          </a:p>
        </p:txBody>
      </p:sp>
      <p:sp>
        <p:nvSpPr>
          <p:cNvPr id="8" name="TextBox 7"/>
          <p:cNvSpPr txBox="1"/>
          <p:nvPr/>
        </p:nvSpPr>
        <p:spPr>
          <a:xfrm>
            <a:off x="143691" y="176208"/>
            <a:ext cx="4193178" cy="2746906"/>
          </a:xfrm>
          <a:prstGeom prst="rect">
            <a:avLst/>
          </a:prstGeom>
          <a:solidFill>
            <a:schemeClr val="accent4">
              <a:lumMod val="40000"/>
              <a:lumOff val="60000"/>
            </a:schemeClr>
          </a:solidFill>
        </p:spPr>
        <p:txBody>
          <a:bodyPr wrap="square" rtlCol="0">
            <a:spAutoFit/>
          </a:bodyPr>
          <a:lstStyle/>
          <a:p>
            <a:r>
              <a:rPr lang="en-GB" b="1" dirty="0" smtClean="0"/>
              <a:t>Festival - World</a:t>
            </a:r>
            <a:endParaRPr lang="en-GB" b="1" dirty="0"/>
          </a:p>
          <a:p>
            <a:r>
              <a:rPr lang="en-GB" dirty="0"/>
              <a:t>The Festival is for those children who are ready to take on other students from all </a:t>
            </a:r>
            <a:r>
              <a:rPr lang="en-GB" b="1" dirty="0"/>
              <a:t>around the world</a:t>
            </a:r>
            <a:r>
              <a:rPr lang="en-GB" dirty="0"/>
              <a:t>, answering any question up to 12 × 12. Each multiplayer Festival game is one minute long and students earn </a:t>
            </a:r>
            <a:r>
              <a:rPr lang="en-GB" dirty="0">
                <a:solidFill>
                  <a:srgbClr val="FF0000"/>
                </a:solidFill>
              </a:rPr>
              <a:t>1 coin per correct answer. </a:t>
            </a:r>
          </a:p>
          <a:p>
            <a:r>
              <a:rPr lang="en-GB" dirty="0" smtClean="0"/>
              <a:t>All </a:t>
            </a:r>
            <a:r>
              <a:rPr lang="en-GB" dirty="0"/>
              <a:t>tables up to 12×12</a:t>
            </a:r>
          </a:p>
          <a:p>
            <a:r>
              <a:rPr lang="en-GB" dirty="0" smtClean="0"/>
              <a:t>1 </a:t>
            </a:r>
            <a:r>
              <a:rPr lang="en-GB" dirty="0"/>
              <a:t>minute games</a:t>
            </a:r>
          </a:p>
          <a:p>
            <a:endParaRPr lang="en-GB" sz="1050" dirty="0"/>
          </a:p>
        </p:txBody>
      </p:sp>
      <p:sp>
        <p:nvSpPr>
          <p:cNvPr id="9" name="TextBox 8"/>
          <p:cNvSpPr txBox="1"/>
          <p:nvPr/>
        </p:nvSpPr>
        <p:spPr>
          <a:xfrm>
            <a:off x="256902" y="3960082"/>
            <a:ext cx="5686698" cy="2585323"/>
          </a:xfrm>
          <a:prstGeom prst="rect">
            <a:avLst/>
          </a:prstGeom>
          <a:solidFill>
            <a:schemeClr val="accent4">
              <a:lumMod val="40000"/>
              <a:lumOff val="60000"/>
            </a:schemeClr>
          </a:solidFill>
        </p:spPr>
        <p:txBody>
          <a:bodyPr wrap="square" rtlCol="0">
            <a:spAutoFit/>
          </a:bodyPr>
          <a:lstStyle/>
          <a:p>
            <a:r>
              <a:rPr lang="en-GB" b="1" dirty="0" smtClean="0"/>
              <a:t>Arena - Class</a:t>
            </a:r>
            <a:endParaRPr lang="en-GB" b="1" dirty="0"/>
          </a:p>
          <a:p>
            <a:r>
              <a:rPr lang="en-GB" dirty="0"/>
              <a:t>The Arena is a multiplayer game where students can compete live against </a:t>
            </a:r>
            <a:r>
              <a:rPr lang="en-GB" b="1" dirty="0"/>
              <a:t>other children in their class</a:t>
            </a:r>
            <a:r>
              <a:rPr lang="en-GB" dirty="0"/>
              <a:t>. Like Garage, specific tables can be turned off by the teacher on the Set Tables page but it's not recommended.</a:t>
            </a:r>
          </a:p>
          <a:p>
            <a:r>
              <a:rPr lang="en-GB" dirty="0" smtClean="0"/>
              <a:t>Our </a:t>
            </a:r>
            <a:r>
              <a:rPr lang="en-GB" dirty="0"/>
              <a:t>algorithm adapts the questions every game for every player</a:t>
            </a:r>
          </a:p>
          <a:p>
            <a:r>
              <a:rPr lang="en-GB" dirty="0">
                <a:solidFill>
                  <a:srgbClr val="FF0000"/>
                </a:solidFill>
              </a:rPr>
              <a:t>1 coin per correct answer</a:t>
            </a:r>
          </a:p>
          <a:p>
            <a:r>
              <a:rPr lang="en-GB" dirty="0"/>
              <a:t>1 minute </a:t>
            </a:r>
            <a:r>
              <a:rPr lang="en-GB" dirty="0" smtClean="0"/>
              <a:t>games</a:t>
            </a:r>
            <a:endParaRPr lang="en-GB" dirty="0"/>
          </a:p>
        </p:txBody>
      </p:sp>
      <p:sp>
        <p:nvSpPr>
          <p:cNvPr id="10" name="TextBox 9"/>
          <p:cNvSpPr txBox="1"/>
          <p:nvPr/>
        </p:nvSpPr>
        <p:spPr>
          <a:xfrm>
            <a:off x="8657002" y="620715"/>
            <a:ext cx="3069774" cy="5355312"/>
          </a:xfrm>
          <a:prstGeom prst="rect">
            <a:avLst/>
          </a:prstGeom>
          <a:solidFill>
            <a:schemeClr val="accent4">
              <a:lumMod val="40000"/>
              <a:lumOff val="60000"/>
            </a:schemeClr>
          </a:solidFill>
        </p:spPr>
        <p:txBody>
          <a:bodyPr wrap="square" rtlCol="0">
            <a:spAutoFit/>
          </a:bodyPr>
          <a:lstStyle/>
          <a:p>
            <a:r>
              <a:rPr lang="en-GB" b="1" dirty="0" smtClean="0"/>
              <a:t>Rock Slam – 1:1 challenge with anyone in school</a:t>
            </a:r>
            <a:endParaRPr lang="en-GB" b="1" dirty="0"/>
          </a:p>
          <a:p>
            <a:r>
              <a:rPr lang="en-GB" dirty="0"/>
              <a:t>A Rock Slam allows a student to challenge someone from their class, year group or school (either a pupil or a teacher), setting a time for the </a:t>
            </a:r>
            <a:r>
              <a:rPr lang="en-GB" dirty="0" err="1" smtClean="0"/>
              <a:t>challengee</a:t>
            </a:r>
            <a:r>
              <a:rPr lang="en-GB" dirty="0" smtClean="0"/>
              <a:t> </a:t>
            </a:r>
            <a:r>
              <a:rPr lang="en-GB" dirty="0"/>
              <a:t>to beat. When the </a:t>
            </a:r>
            <a:r>
              <a:rPr lang="en-GB" dirty="0" err="1" smtClean="0"/>
              <a:t>challengee</a:t>
            </a:r>
            <a:r>
              <a:rPr lang="en-GB" dirty="0" smtClean="0"/>
              <a:t> </a:t>
            </a:r>
            <a:r>
              <a:rPr lang="en-GB" dirty="0"/>
              <a:t>logs in, they'll be able to play against the challenger's 'ghost' in a head-to-head Rock Slam! </a:t>
            </a:r>
            <a:endParaRPr lang="en-GB" dirty="0" smtClean="0"/>
          </a:p>
          <a:p>
            <a:r>
              <a:rPr lang="en-GB" dirty="0"/>
              <a:t>1 vs 1</a:t>
            </a:r>
          </a:p>
          <a:p>
            <a:r>
              <a:rPr lang="en-GB" dirty="0"/>
              <a:t>All tables up to 12×12</a:t>
            </a:r>
          </a:p>
          <a:p>
            <a:r>
              <a:rPr lang="en-GB" dirty="0"/>
              <a:t>1 coin per correct answer</a:t>
            </a:r>
          </a:p>
          <a:p>
            <a:r>
              <a:rPr lang="en-GB" dirty="0"/>
              <a:t>1 minute games</a:t>
            </a:r>
          </a:p>
          <a:p>
            <a:r>
              <a:rPr lang="en-GB" dirty="0"/>
              <a:t>They don't need to be online at the same time.</a:t>
            </a:r>
          </a:p>
          <a:p>
            <a:endParaRPr lang="en-GB" dirty="0"/>
          </a:p>
        </p:txBody>
      </p:sp>
    </p:spTree>
    <p:extLst>
      <p:ext uri="{BB962C8B-B14F-4D97-AF65-F5344CB8AC3E}">
        <p14:creationId xmlns:p14="http://schemas.microsoft.com/office/powerpoint/2010/main" val="2088472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630</Words>
  <Application>Microsoft Office PowerPoint</Application>
  <PresentationFormat>Widescreen</PresentationFormat>
  <Paragraphs>45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Letter-join Plus 40</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Worrall, Sarah</dc:creator>
  <cp:lastModifiedBy>Worrall, Sarah</cp:lastModifiedBy>
  <cp:revision>5</cp:revision>
  <dcterms:created xsi:type="dcterms:W3CDTF">2022-09-07T08:27:29Z</dcterms:created>
  <dcterms:modified xsi:type="dcterms:W3CDTF">2023-01-08T09:58:35Z</dcterms:modified>
</cp:coreProperties>
</file>